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Helvetica Neue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TSansNarrow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456974e09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456974e0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949a335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5949a33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593eb3d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593eb3d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93eb3d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593eb3d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46b40824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46b40824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37e1918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37e1918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7a0ba57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7a0ba57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3ef05b76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3ef05b76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46b4082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46b4082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56974e0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456974e0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456974e0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456974e0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456974e0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456974e0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25" y="0"/>
            <a:ext cx="9144000" cy="359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Image over top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0" y="3477450"/>
            <a:ext cx="9159300" cy="16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4068625" y="4209562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swald"/>
              <a:buNone/>
              <a:defRPr sz="4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068625" y="4436459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67" name="Google Shape;67;p13"/>
          <p:cNvCxnSpPr/>
          <p:nvPr/>
        </p:nvCxnSpPr>
        <p:spPr>
          <a:xfrm>
            <a:off x="3754550" y="3779525"/>
            <a:ext cx="0" cy="10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9150" y="3559075"/>
            <a:ext cx="3613003" cy="15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65500" y="183047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Relationship Id="rId4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924075" y="3814237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040">
                <a:latin typeface="Oswald"/>
                <a:ea typeface="Oswald"/>
                <a:cs typeface="Oswald"/>
                <a:sym typeface="Oswald"/>
              </a:rPr>
              <a:t>Cartoon </a:t>
            </a:r>
            <a:r>
              <a:rPr b="0" lang="en" sz="3040">
                <a:latin typeface="Oswald"/>
                <a:ea typeface="Oswald"/>
                <a:cs typeface="Oswald"/>
                <a:sym typeface="Oswald"/>
              </a:rPr>
              <a:t>Character</a:t>
            </a:r>
            <a:r>
              <a:rPr b="0" lang="en" sz="3040">
                <a:latin typeface="Oswald"/>
                <a:ea typeface="Oswald"/>
                <a:cs typeface="Oswald"/>
                <a:sym typeface="Oswald"/>
              </a:rPr>
              <a:t> Classifier </a:t>
            </a:r>
            <a:endParaRPr b="0" sz="304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924075" y="4362334"/>
            <a:ext cx="50754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Colin, Le Fan, Yuandi, Andre, Rongjia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a cartoon cat is looking out of a window（由Tenor提供）"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72993" cy="3509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mouse is laying in a bed with the word nibble on the side（由Tenor提供）"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748" y="0"/>
            <a:ext cx="4518249" cy="35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CE5CD"/>
                </a:highlight>
              </a:rPr>
              <a:t>Reasons for Choosing a Specific Model:</a:t>
            </a:r>
            <a:endParaRPr sz="1400">
              <a:highlight>
                <a:srgbClr val="FCE5CD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Feature Examples: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 extract features from the penultimate layer of a pre-trained CNN model.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These features often highlight distinct shape and edge characteristics, showing many lines, circles, and edges that represent the high-level abstract features necessary for image classification.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Summary: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Initial CNN model: 73.62% - extract features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Initial FCNN model: 61.91% with 20 epochs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Random Forests using CNN features: 78% with 150 trees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kNN using CNN features: 78.08%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CNN with RELU (Rectified Linear Unit) accuracy: 64.22%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CNN with 2D Maxpooling accuracy: 42.00%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b="1" i="1" lang="en" sz="1500"/>
              <a:t>Random Forest without CNN: 81.13%</a:t>
            </a:r>
            <a:endParaRPr b="1"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kNN Without CNN: 76%</a:t>
            </a:r>
            <a:endParaRPr sz="1500"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21" y="2441075"/>
            <a:ext cx="3231279" cy="25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: </a:t>
            </a:r>
            <a:r>
              <a:rPr lang="en"/>
              <a:t>Why CNN is not always the best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/>
              <a:t>Data Requirements:</a:t>
            </a:r>
            <a:r>
              <a:rPr lang="en" sz="1400"/>
              <a:t> CNNs need large datasets to learn effectively, while k-NN and Random Forests often </a:t>
            </a:r>
            <a:r>
              <a:rPr b="1" lang="en" sz="1400"/>
              <a:t>perform better on smaller datasets, </a:t>
            </a:r>
            <a:r>
              <a:rPr lang="en" sz="1400"/>
              <a:t>especially for structured or tabular data.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/>
              <a:t>Computational Cost: </a:t>
            </a:r>
            <a:r>
              <a:rPr lang="en" sz="1400"/>
              <a:t>CNNs are computationally heavy, requiring more processing power and slower to train and run, whereas k-NN and Random Forests are faster and more efficient.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400"/>
              <a:t>⭐️</a:t>
            </a:r>
            <a:r>
              <a:rPr b="1" lang="en" sz="1400"/>
              <a:t>Overfitting Risk:</a:t>
            </a:r>
            <a:r>
              <a:rPr lang="en" sz="1400"/>
              <a:t> </a:t>
            </a:r>
            <a:r>
              <a:rPr b="1" i="1" lang="en" sz="1400" u="sng"/>
              <a:t>CNNs can overfit small or imbalanced datasets</a:t>
            </a:r>
            <a:r>
              <a:rPr b="1" lang="en" sz="1400"/>
              <a:t>,</a:t>
            </a:r>
            <a:r>
              <a:rPr lang="en" sz="1400"/>
              <a:t> while Random Forests, with their ensemble approach, are more robust in these scenarios.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Interpretability: </a:t>
            </a:r>
            <a:r>
              <a:rPr lang="en" sz="1400"/>
              <a:t>CNNs are complex and harder to interpret. In contrast, Random Forests (via decision trees) and k-NN offer more transparency in decision-making.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3924075" y="3814237"/>
            <a:ext cx="49128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50" y="0"/>
            <a:ext cx="91973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rry the mouse from tom and jerry is waving his hand .（由Tenor提供）"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150" y="3429000"/>
            <a:ext cx="1714499" cy="17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Results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297400" y="228400"/>
            <a:ext cx="4045200" cy="12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descr="tom and jerry are sitting next to each other in a room .（由Tenor提供）"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90" y="1658000"/>
            <a:ext cx="3580410" cy="3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Rubric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</a:rPr>
              <a:t>1. Quality of Presentation 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Clean and Engaging Slides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Displayed Mastery of Subject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Ability to Answer Q&amp;A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Under 6 Minutes</a:t>
            </a:r>
            <a:endParaRPr sz="1200">
              <a:solidFill>
                <a:srgbClr val="38383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</a:rPr>
              <a:t>2. Quality of Visualizations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Aesthetic Design Choices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Appropriate Axes and Labels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Well-Chosen Visualizations</a:t>
            </a:r>
            <a:endParaRPr sz="1200">
              <a:solidFill>
                <a:srgbClr val="38383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AutoNum type="alphaLcPeriod"/>
            </a:pPr>
            <a:r>
              <a:rPr lang="en" sz="1200">
                <a:solidFill>
                  <a:srgbClr val="383838"/>
                </a:solidFill>
              </a:rPr>
              <a:t>Visualizations Get Across Project Objectives</a:t>
            </a:r>
            <a:endParaRPr sz="1200">
              <a:solidFill>
                <a:srgbClr val="383838"/>
              </a:solidFill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572000" y="1152425"/>
            <a:ext cx="3900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Effective Use Of Analysis / Machine Learning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Effective Data Cleaning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Justified Model Selection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Attempts at Performance Improvements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 Training and/or Statistical Analysis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Creativity + Displayed Effort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Interesting Project Selection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 of Code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Proportional Challenge Taken On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Helvetica Neue"/>
              <a:buAutoNum type="alphaLcPeriod"/>
            </a:pPr>
            <a:r>
              <a:rPr lang="en" sz="1200">
                <a:solidFill>
                  <a:srgbClr val="3838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 Problem Solving</a:t>
            </a:r>
            <a:endParaRPr sz="1200">
              <a:solidFill>
                <a:srgbClr val="3838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016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Objective: Identify and differentiate between characters in a cartoon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Project: Image classification tool using machine learning and computer vision techniques on characters from the cartoon series “Tom and Jerry”.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Chosen models: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Convolutional neural networks (CNN): specifically designed and highly effective in image recognition tasks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Fully convolutional neural networks (FCNN): designed for image segmentation/more precision (per-pixel classification)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k-NN and Random Forest models using the extracted features from CNN/FCNN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After this, we will try and improve on these models based on their performance.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 model’s performance will be evaluated based on its accuracy, precision, and ability to generalize across unseen test images.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25"/>
            <a:ext cx="43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Data exploration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Dataset from Kaggle included four image folders with a csv file using binary classification to tell if tom or jerry was in each frame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Data transformation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Creating tom_jerry_0 and tom_jerry_1, where neither Tom and Jerry are in frame and where both Tom and Jerry was in frame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Initial Data Visualization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Frequencies of Each Category out of 5478</a:t>
            </a:r>
            <a:endParaRPr sz="13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75" y="1024649"/>
            <a:ext cx="4172230" cy="3241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</a:t>
            </a:r>
            <a:r>
              <a:rPr lang="en"/>
              <a:t>election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CNN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FCNN model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 Forests using CNN features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kNN using CNN </a:t>
            </a:r>
            <a:r>
              <a:rPr lang="en" sz="1500"/>
              <a:t>features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CNN with RELU (Rectified Linear Unit)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CNN with 2D Maxpooling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Random Forest without CNN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kNN Without CNN</a:t>
            </a:r>
            <a:endParaRPr sz="1500"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325" y="2369"/>
            <a:ext cx="2381676" cy="159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142" y="3464125"/>
            <a:ext cx="2654507" cy="15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175" y="354550"/>
            <a:ext cx="1300050" cy="1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175" y="2305375"/>
            <a:ext cx="4028652" cy="24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Summary: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CE5CD"/>
                </a:highlight>
              </a:rPr>
              <a:t>Why do certain models perform better?</a:t>
            </a:r>
            <a:endParaRPr sz="1700">
              <a:highlight>
                <a:srgbClr val="FCE5CD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Model Architecture: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CNNs are suited for image data, they can extract spatial features from images.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Decision tree models like Random Forests are effective at handling high-dimensional data and are resistant to overfitting.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Combining these two types of models allows us to leverage the strengths of each.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Feature Extraction: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CNN models can extract high-level features from raw images, often capturing essential elements such as edges and shapes.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Forests can then classify based on these features. </a:t>
            </a:r>
            <a:r>
              <a:rPr lang="en" sz="1400"/>
              <a:t>As a result, u</a:t>
            </a:r>
            <a:r>
              <a:rPr lang="en" sz="1400"/>
              <a:t>sing CNN feature outputs as inputs to a Random Forest model often leads to better results.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Summary: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25"/>
            <a:ext cx="32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CE5CD"/>
                </a:highlight>
              </a:rPr>
              <a:t>Advantages of Ensemble Methods: </a:t>
            </a:r>
            <a:endParaRPr sz="1500">
              <a:highlight>
                <a:srgbClr val="FCE5CD"/>
              </a:highlight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Random Forests reduce overfitting and improve the stability and accuracy of predictions by combining multiple decision trees.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ensemble learning approach allows the model to handle complex data more effectively.</a:t>
            </a:r>
            <a:endParaRPr sz="1400"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725" y="1143992"/>
            <a:ext cx="5308424" cy="28611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Summary: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highlight>
                  <a:srgbClr val="FCE5CD"/>
                </a:highlight>
              </a:rPr>
              <a:t>Reasons for Choosing a Specific Model:</a:t>
            </a:r>
            <a:endParaRPr sz="1400">
              <a:highlight>
                <a:srgbClr val="FCE5CD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/>
              <a:t>Accuracy Improvement -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Our experimental results show that while CNN alone achieves a reasonable accuracy, extracting CNN features and classifying with Random Forest significantly improves accuracy.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example, using Random Forest after extracting features from CNN increased accuracy to around 79.57%.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00"/>
              <a:t>Interpretability -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Combining CNN and Random Forest provides not only higher classification accuracy but also a clearer understanding of the model’s decision-making process.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Each tree in a Random Forest can be seen as a decision on a specific combination of features, making the analysis more accessible.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